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1"/>
  </p:notesMasterIdLst>
  <p:handoutMasterIdLst>
    <p:handoutMasterId r:id="rId32"/>
  </p:handoutMasterIdLst>
  <p:sldIdLst>
    <p:sldId id="270" r:id="rId2"/>
    <p:sldId id="393" r:id="rId3"/>
    <p:sldId id="395" r:id="rId4"/>
    <p:sldId id="396" r:id="rId5"/>
    <p:sldId id="401" r:id="rId6"/>
    <p:sldId id="397" r:id="rId7"/>
    <p:sldId id="400" r:id="rId8"/>
    <p:sldId id="398" r:id="rId9"/>
    <p:sldId id="399" r:id="rId10"/>
    <p:sldId id="404" r:id="rId11"/>
    <p:sldId id="406" r:id="rId12"/>
    <p:sldId id="408" r:id="rId13"/>
    <p:sldId id="414" r:id="rId14"/>
    <p:sldId id="413" r:id="rId15"/>
    <p:sldId id="415" r:id="rId16"/>
    <p:sldId id="417" r:id="rId17"/>
    <p:sldId id="418" r:id="rId18"/>
    <p:sldId id="419" r:id="rId19"/>
    <p:sldId id="420" r:id="rId20"/>
    <p:sldId id="421" r:id="rId21"/>
    <p:sldId id="423" r:id="rId22"/>
    <p:sldId id="424" r:id="rId23"/>
    <p:sldId id="425" r:id="rId24"/>
    <p:sldId id="431" r:id="rId25"/>
    <p:sldId id="429" r:id="rId26"/>
    <p:sldId id="447" r:id="rId27"/>
    <p:sldId id="448" r:id="rId28"/>
    <p:sldId id="450" r:id="rId29"/>
    <p:sldId id="388" r:id="rId3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effrey Holcomb" initials="" lastIdx="3" clrIdx="0"/>
  <p:cmAuthor id="7" name="Maureen Steddin" initials="MS [2]" lastIdx="1" clrIdx="7"/>
  <p:cmAuthor id="1" name="Ruchi Sachdev" initials="" lastIdx="8" clrIdx="1"/>
  <p:cmAuthor id="8" name="Maureen Steddin" initials="MS [3]" lastIdx="1" clrIdx="8"/>
  <p:cmAuthor id="2" name="Sarah Reusché" initials="" lastIdx="13" clrIdx="2"/>
  <p:cmAuthor id="9" name="Maureen Steddin" initials="MS [4]" lastIdx="1" clrIdx="9"/>
  <p:cmAuthor id="3" name="Nitin Shankar" initials="" lastIdx="6" clrIdx="3"/>
  <p:cmAuthor id="10" name="Maureen Steddin" initials="MS [5]" lastIdx="1" clrIdx="10"/>
  <p:cmAuthor id="4" name="Kristen Flathman" initials="" lastIdx="1" clrIdx="4"/>
  <p:cmAuthor id="5" name="Ben Schroeter" initials="" lastIdx="0" clrIdx="5"/>
  <p:cmAuthor id="6" name="Maureen Steddin" initials="MS" lastIdx="1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F9630F-82C1-40B7-BC3A-925EFCFF5E92}">
  <a:tblStyle styleId="{40F9630F-82C1-40B7-BC3A-925EFCFF5E92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firstRow>
      <a:tcTxStyle b="on" i="off"/>
      <a:tcStyle>
        <a:tcBdr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17" autoAdjust="0"/>
    <p:restoredTop sz="86551" autoAdjust="0"/>
  </p:normalViewPr>
  <p:slideViewPr>
    <p:cSldViewPr snapToGrid="0" snapToObjects="1">
      <p:cViewPr varScale="1">
        <p:scale>
          <a:sx n="92" d="100"/>
          <a:sy n="92" d="100"/>
        </p:scale>
        <p:origin x="450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85CB01-6679-D646-ACB3-8B04B786C15F}" type="datetimeFigureOut">
              <a:rPr lang="en-US" smtClean="0"/>
              <a:t>3/8/2021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AC0F4D-8A6F-1C4A-B6BF-1558431E4F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0630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710270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earning Objective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18871" marR="0" lvl="0" indent="-93471" algn="l" rtl="0">
              <a:spcBef>
                <a:spcPts val="1500"/>
              </a:spcBef>
              <a:buClr>
                <a:srgbClr val="007FA3"/>
              </a:buClr>
              <a:buSzPct val="25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569913" marR="0" lvl="1" indent="-188912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Learning Objectives and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6228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457200" y="816429"/>
            <a:ext cx="8229600" cy="4027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1600" b="0" i="0" u="none" strike="noStrike" cap="none">
                <a:solidFill>
                  <a:srgbClr val="007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Clr>
                <a:srgbClr val="007FA3"/>
              </a:buClr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85800" y="1447800"/>
            <a:ext cx="7772400" cy="21526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74687" y="3962400"/>
            <a:ext cx="7794626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1600" b="0" i="0" u="none" strike="noStrike" cap="none">
                <a:solidFill>
                  <a:srgbClr val="007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600"/>
              </a:spcBef>
              <a:buClr>
                <a:srgbClr val="007FA3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Shape 15" descr="Pearson Logo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43972" y="6429709"/>
            <a:ext cx="917999" cy="27991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16"/>
          <p:cNvSpPr txBox="1"/>
          <p:nvPr/>
        </p:nvSpPr>
        <p:spPr>
          <a:xfrm>
            <a:off x="1600200" y="6429344"/>
            <a:ext cx="7162799" cy="2000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b="0" dirty="0">
                <a:latin typeface="Verdana"/>
                <a:ea typeface="Verdana" panose="020B0604030504040204" pitchFamily="34" charset="0"/>
                <a:cs typeface="Verdana" panose="020B0604030504040204" pitchFamily="34" charset="0"/>
              </a:rPr>
              <a:t>Copyright © 2019, 2016, 2014 Pearson Education, Inc. All Rights Reserved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4" r:id="rId3"/>
    <p:sldLayoutId id="2147483655" r:id="rId4"/>
    <p:sldLayoutId id="2147483656" r:id="rId5"/>
    <p:sldLayoutId id="214748365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mailto:RB@somewhere.com" TargetMode="External"/><Relationship Id="rId3" Type="http://schemas.openxmlformats.org/officeDocument/2006/relationships/hyperlink" Target="mailto:MA@somewhere.com" TargetMode="External"/><Relationship Id="rId7" Type="http://schemas.openxmlformats.org/officeDocument/2006/relationships/hyperlink" Target="mailto:EC@somewhere.com" TargetMode="External"/><Relationship Id="rId2" Type="http://schemas.openxmlformats.org/officeDocument/2006/relationships/hyperlink" Target="mailto:JJ@somewhere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TJ@somewhere.com" TargetMode="External"/><Relationship Id="rId5" Type="http://schemas.openxmlformats.org/officeDocument/2006/relationships/hyperlink" Target="mailto:TC@somewhere.com" TargetMode="External"/><Relationship Id="rId4" Type="http://schemas.openxmlformats.org/officeDocument/2006/relationships/hyperlink" Target="mailto:LS@somewhere.com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MA@somewhere.com" TargetMode="External"/><Relationship Id="rId7" Type="http://schemas.openxmlformats.org/officeDocument/2006/relationships/hyperlink" Target="mailto:RB@somewhere.com" TargetMode="External"/><Relationship Id="rId2" Type="http://schemas.openxmlformats.org/officeDocument/2006/relationships/hyperlink" Target="mailto:JJ@somewhere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EC@somewhere.com" TargetMode="External"/><Relationship Id="rId5" Type="http://schemas.openxmlformats.org/officeDocument/2006/relationships/hyperlink" Target="mailto:TJ@somewhere.com" TargetMode="External"/><Relationship Id="rId4" Type="http://schemas.openxmlformats.org/officeDocument/2006/relationships/hyperlink" Target="mailto:LS@somewhere.com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MA@somewhere.com" TargetMode="External"/><Relationship Id="rId7" Type="http://schemas.openxmlformats.org/officeDocument/2006/relationships/hyperlink" Target="mailto:RB@somewhere.com" TargetMode="External"/><Relationship Id="rId2" Type="http://schemas.openxmlformats.org/officeDocument/2006/relationships/hyperlink" Target="mailto:JJ@somewhere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EC@somewhere.com" TargetMode="External"/><Relationship Id="rId5" Type="http://schemas.openxmlformats.org/officeDocument/2006/relationships/hyperlink" Target="mailto:TJ@somewhere.com" TargetMode="External"/><Relationship Id="rId4" Type="http://schemas.openxmlformats.org/officeDocument/2006/relationships/hyperlink" Target="mailto:LS@somewhere.com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mailto:RB@somewhere.com" TargetMode="External"/><Relationship Id="rId3" Type="http://schemas.openxmlformats.org/officeDocument/2006/relationships/hyperlink" Target="mailto:MA@somewhere.com" TargetMode="External"/><Relationship Id="rId7" Type="http://schemas.openxmlformats.org/officeDocument/2006/relationships/hyperlink" Target="mailto:EC@somewhere.com" TargetMode="External"/><Relationship Id="rId2" Type="http://schemas.openxmlformats.org/officeDocument/2006/relationships/hyperlink" Target="mailto:JJ@somewhere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TJ@somewhere.com" TargetMode="External"/><Relationship Id="rId5" Type="http://schemas.openxmlformats.org/officeDocument/2006/relationships/hyperlink" Target="mailto:TC@somewhere.com" TargetMode="External"/><Relationship Id="rId4" Type="http://schemas.openxmlformats.org/officeDocument/2006/relationships/hyperlink" Target="mailto:LS@somewher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457200" y="215370"/>
            <a:ext cx="8229600" cy="103949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buSzPct val="25000"/>
            </a:pPr>
            <a:r>
              <a:rPr lang="en-US" dirty="0"/>
              <a:t>Database Processing: Fundamentals, Design, and Implementation</a:t>
            </a:r>
            <a:endParaRPr lang="en-US" sz="3400" b="1" i="0" u="none" strike="noStrike" cap="none" dirty="0">
              <a:solidFill>
                <a:srgbClr val="007FA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457200" y="1254868"/>
            <a:ext cx="8229600" cy="48712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lvl="0" indent="0">
              <a:spcBef>
                <a:spcPts val="0"/>
              </a:spcBef>
              <a:buSzPct val="25000"/>
              <a:buNone/>
            </a:pPr>
            <a:r>
              <a:rPr lang="en-US" sz="2000" dirty="0">
                <a:solidFill>
                  <a:srgbClr val="007FA3"/>
                </a:solidFill>
              </a:rPr>
              <a:t>15</a:t>
            </a:r>
            <a:r>
              <a:rPr lang="en-US" sz="2000" baseline="30000" dirty="0">
                <a:solidFill>
                  <a:srgbClr val="007FA3"/>
                </a:solidFill>
              </a:rPr>
              <a:t>th</a:t>
            </a:r>
            <a:r>
              <a:rPr lang="en-US" sz="2000" dirty="0">
                <a:solidFill>
                  <a:srgbClr val="007FA3"/>
                </a:solidFill>
              </a:rPr>
              <a:t> Edition</a:t>
            </a:r>
          </a:p>
        </p:txBody>
      </p:sp>
      <p:sp>
        <p:nvSpPr>
          <p:cNvPr id="198" name="Shape 198"/>
          <p:cNvSpPr txBox="1">
            <a:spLocks noGrp="1"/>
          </p:cNvSpPr>
          <p:nvPr>
            <p:ph type="body" idx="4294967295"/>
          </p:nvPr>
        </p:nvSpPr>
        <p:spPr>
          <a:xfrm>
            <a:off x="5486400" y="1600200"/>
            <a:ext cx="3657600" cy="1600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07FA3"/>
              </a:buClr>
              <a:buSzPct val="25000"/>
              <a:buFont typeface="Arial"/>
              <a:buNone/>
            </a:pPr>
            <a:r>
              <a:rPr lang="en-US" sz="3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Week #9 – Part 1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type="body" idx="4294967295"/>
          </p:nvPr>
        </p:nvSpPr>
        <p:spPr>
          <a:xfrm>
            <a:off x="5486400" y="3200400"/>
            <a:ext cx="3657600" cy="29257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07FA3"/>
              </a:buClr>
              <a:buSzPct val="250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Relational Model and Normalization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DAC3B7-8B7C-4A57-B389-AFD53FBE4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15" y="1600200"/>
            <a:ext cx="3584103" cy="45867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E0756-D69C-4A68-86A0-64D17D118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Dependencies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99137-B7E4-4E97-A172-E24BB2E55D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2400" b="1" dirty="0">
                <a:solidFill>
                  <a:schemeClr val="tx2"/>
                </a:solidFill>
                <a:ea typeface="+mn-ea"/>
                <a:cs typeface="+mn-cs"/>
              </a:rPr>
              <a:t>functional dependency</a:t>
            </a:r>
            <a:r>
              <a:rPr lang="en-US" sz="24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occurs when the value of one (set of) attribute(s) determines the value of a second (set of) attribute(s): </a:t>
            </a:r>
          </a:p>
          <a:p>
            <a:pPr lvl="2" indent="-2286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b="1" dirty="0">
                <a:solidFill>
                  <a:schemeClr val="tx2"/>
                </a:solidFill>
              </a:rPr>
              <a:t>CookieCost = NumberOfBoxes x $5</a:t>
            </a:r>
            <a:endParaRPr lang="en-US" sz="2000" b="1" dirty="0">
              <a:solidFill>
                <a:schemeClr val="tx2"/>
              </a:solidFill>
              <a:sym typeface="Wingdings" panose="05000000000000000000" pitchFamily="2" charset="2"/>
            </a:endParaRPr>
          </a:p>
          <a:p>
            <a:pPr lvl="2" indent="-2286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b="1" dirty="0">
                <a:solidFill>
                  <a:schemeClr val="tx2"/>
                </a:solidFill>
                <a:sym typeface="Wingdings" panose="05000000000000000000" pitchFamily="2" charset="2"/>
              </a:rPr>
              <a:t>NumberOfBoxes  CookieCost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The attribute on the left side of the functional dependency is called the </a:t>
            </a:r>
            <a:r>
              <a:rPr lang="en-US" sz="2400" b="1" dirty="0">
                <a:solidFill>
                  <a:schemeClr val="tx2"/>
                </a:solidFill>
                <a:ea typeface="+mn-ea"/>
                <a:cs typeface="+mn-cs"/>
              </a:rPr>
              <a:t>determinant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Functional dependencies may be </a:t>
            </a:r>
            <a:r>
              <a:rPr lang="en-US" sz="2400" i="1" dirty="0">
                <a:solidFill>
                  <a:srgbClr val="000000"/>
                </a:solidFill>
                <a:ea typeface="+mn-ea"/>
                <a:cs typeface="+mn-cs"/>
              </a:rPr>
              <a:t>based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 on equations: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rgbClr val="000000"/>
                </a:solidFill>
              </a:rPr>
              <a:t>		</a:t>
            </a:r>
            <a:r>
              <a:rPr lang="en-US" sz="2000" b="1" dirty="0">
                <a:solidFill>
                  <a:schemeClr val="tx2"/>
                </a:solidFill>
              </a:rPr>
              <a:t>ExtendedPrice = Quantity X UnitPrice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b="1" dirty="0">
                <a:solidFill>
                  <a:srgbClr val="0099CC"/>
                </a:solidFill>
              </a:rPr>
              <a:t>	</a:t>
            </a:r>
            <a:r>
              <a:rPr lang="en-US" sz="2000" b="1" dirty="0">
                <a:solidFill>
                  <a:schemeClr val="tx2"/>
                </a:solidFill>
              </a:rPr>
              <a:t>	(Quantity, UnitPrice) </a:t>
            </a:r>
            <a:r>
              <a:rPr lang="en-US" sz="2000" b="1" dirty="0">
                <a:solidFill>
                  <a:schemeClr val="tx2"/>
                </a:solidFill>
                <a:sym typeface="Wingdings" panose="05000000000000000000" pitchFamily="2" charset="2"/>
              </a:rPr>
              <a:t> ExtendedPrice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Functional dependencies are </a:t>
            </a:r>
            <a:r>
              <a:rPr lang="en-US" sz="2400" i="1" dirty="0">
                <a:solidFill>
                  <a:srgbClr val="000000"/>
                </a:solidFill>
                <a:ea typeface="+mn-ea"/>
                <a:cs typeface="+mn-cs"/>
              </a:rPr>
              <a:t>not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 equations!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045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F9F33-8382-444E-8D11-14046D434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Composite Determinants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F6631-AEC1-41FE-A3EF-5FFDEBC4AD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</a:pPr>
            <a:r>
              <a:rPr lang="en-US" sz="2800" b="1" dirty="0">
                <a:solidFill>
                  <a:schemeClr val="tx2"/>
                </a:solidFill>
              </a:rPr>
              <a:t>Composite determinant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  <a:r>
              <a:rPr lang="en-US" sz="2800" dirty="0"/>
              <a:t>= a determinant of a functional dependency that consists of more than one attribute</a:t>
            </a:r>
          </a:p>
          <a:p>
            <a:pPr eaLnBrk="1" hangingPunct="1">
              <a:buFontTx/>
              <a:buNone/>
            </a:pPr>
            <a:r>
              <a:rPr lang="en-US" sz="2800" b="1" dirty="0">
                <a:solidFill>
                  <a:srgbClr val="0066FF"/>
                </a:solidFill>
                <a:sym typeface="Wingdings" panose="05000000000000000000" pitchFamily="2" charset="2"/>
              </a:rPr>
              <a:t>    </a:t>
            </a:r>
            <a:r>
              <a:rPr lang="en-US" sz="2800" b="1" dirty="0">
                <a:solidFill>
                  <a:schemeClr val="tx2"/>
                </a:solidFill>
                <a:sym typeface="Wingdings" panose="05000000000000000000" pitchFamily="2" charset="2"/>
              </a:rPr>
              <a:t>(StudentNumber, ClassNumber)  (Grade)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452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67DFD-304A-4ABB-A680-8880A9CB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Dependency Rules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54691-D464-4413-81BB-2016DCB54E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If A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  <a:sym typeface="Wingdings" panose="05000000000000000000" pitchFamily="2" charset="2"/>
              </a:rPr>
              <a:t> (B, C), then A  B and A C.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800" dirty="0">
                <a:solidFill>
                  <a:srgbClr val="000000"/>
                </a:solidFill>
                <a:sym typeface="Wingdings" panose="05000000000000000000" pitchFamily="2" charset="2"/>
              </a:rPr>
              <a:t>This is the </a:t>
            </a:r>
            <a:r>
              <a:rPr lang="en-US" sz="2800" b="1" dirty="0">
                <a:solidFill>
                  <a:schemeClr val="tx2"/>
                </a:solidFill>
                <a:sym typeface="Wingdings" panose="05000000000000000000" pitchFamily="2" charset="2"/>
              </a:rPr>
              <a:t>decomposition rule</a:t>
            </a:r>
            <a:r>
              <a:rPr lang="en-US" sz="2800" dirty="0">
                <a:solidFill>
                  <a:srgbClr val="000000"/>
                </a:solidFill>
                <a:sym typeface="Wingdings" panose="05000000000000000000" pitchFamily="2" charset="2"/>
              </a:rPr>
              <a:t>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If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  <a:sym typeface="Wingdings" panose="05000000000000000000" pitchFamily="2" charset="2"/>
              </a:rPr>
              <a:t>A  B and A C, then A  (B, C).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800" dirty="0">
                <a:solidFill>
                  <a:srgbClr val="000000"/>
                </a:solidFill>
                <a:sym typeface="Wingdings" panose="05000000000000000000" pitchFamily="2" charset="2"/>
              </a:rPr>
              <a:t>This is the </a:t>
            </a:r>
            <a:r>
              <a:rPr lang="en-US" sz="2800" b="1" dirty="0">
                <a:solidFill>
                  <a:schemeClr val="tx2"/>
                </a:solidFill>
                <a:sym typeface="Wingdings" panose="05000000000000000000" pitchFamily="2" charset="2"/>
              </a:rPr>
              <a:t>union rule</a:t>
            </a:r>
            <a:r>
              <a:rPr lang="en-US" sz="2800" dirty="0">
                <a:solidFill>
                  <a:srgbClr val="000000"/>
                </a:solidFill>
                <a:sym typeface="Wingdings" panose="05000000000000000000" pitchFamily="2" charset="2"/>
              </a:rPr>
              <a:t>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  <a:sym typeface="Wingdings" panose="05000000000000000000" pitchFamily="2" charset="2"/>
              </a:rPr>
              <a:t>However, if (A,B)  C, then </a:t>
            </a:r>
            <a:r>
              <a:rPr lang="en-US" sz="2800" i="1" dirty="0">
                <a:solidFill>
                  <a:schemeClr val="tx2"/>
                </a:solidFill>
                <a:ea typeface="+mn-ea"/>
                <a:cs typeface="+mn-cs"/>
                <a:sym typeface="Wingdings" panose="05000000000000000000" pitchFamily="2" charset="2"/>
              </a:rPr>
              <a:t>neither A nor B determines C by itself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  <a:sym typeface="Wingdings" panose="05000000000000000000" pitchFamily="2" charset="2"/>
              </a:rPr>
              <a:t>.</a:t>
            </a:r>
            <a:endParaRPr lang="en-US" sz="2800" dirty="0">
              <a:solidFill>
                <a:srgbClr val="000000"/>
              </a:solidFill>
              <a:ea typeface="+mn-ea"/>
              <a:cs typeface="+mn-c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527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B8BB2-3646-4895-B69B-78ED170A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Determinant Values Unique?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D2C9-BE48-431C-B3CF-88BBE16C78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A determinant is unique in a relation if and only if it determines every other column in the relation.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You cannot find the determinants of all functional dependencies simply by looking for unique values in one column: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Data set limitations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Must be logically a determinant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83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6E61E-3C86-415D-9D9B-CE87E45D2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4E782-469A-4116-9FFB-C75724A114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32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3200" b="1" dirty="0">
                <a:solidFill>
                  <a:schemeClr val="tx2"/>
                </a:solidFill>
                <a:ea typeface="+mn-ea"/>
                <a:cs typeface="+mn-cs"/>
              </a:rPr>
              <a:t>key</a:t>
            </a:r>
            <a:r>
              <a:rPr lang="en-US" sz="3200" dirty="0">
                <a:solidFill>
                  <a:srgbClr val="000000"/>
                </a:solidFill>
                <a:ea typeface="+mn-ea"/>
                <a:cs typeface="+mn-cs"/>
              </a:rPr>
              <a:t> is a combination of one or more columns that is used to identify particular rows in a relation.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32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3200" b="1" dirty="0">
                <a:solidFill>
                  <a:schemeClr val="tx2"/>
                </a:solidFill>
                <a:ea typeface="+mn-ea"/>
                <a:cs typeface="+mn-cs"/>
              </a:rPr>
              <a:t>composite key</a:t>
            </a:r>
            <a:r>
              <a:rPr lang="en-US" sz="32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3200" dirty="0">
                <a:solidFill>
                  <a:srgbClr val="000000"/>
                </a:solidFill>
                <a:ea typeface="+mn-ea"/>
                <a:cs typeface="+mn-cs"/>
              </a:rPr>
              <a:t>is a key that consists of two or more columns.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381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C414E-AC4D-45EE-96DA-1E10CE8DA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and Primary Keys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F3AA12-359D-4BB7-B768-880E647296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candidate key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is a key that determines all of the other columns in a relation.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primary key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is a candidate key selected as the primary means of identifying rows in a relation.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There is only one primary key per relation.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The primary key may be a single key or a composite key.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758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D0F3B-8CD1-4055-BE5F-A63475EA8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Entity Integrity Constraint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02347-56A6-488D-A1EC-10FA182C4B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The requirement that, in order to function properly, the primary key must have unique data values inserted into every row of the table. This is known as the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entity integrity constraint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The phrase </a:t>
            </a:r>
            <a:r>
              <a:rPr lang="en-US" sz="2800" i="1" dirty="0">
                <a:solidFill>
                  <a:schemeClr val="tx2"/>
                </a:solidFill>
                <a:ea typeface="+mn-ea"/>
                <a:cs typeface="+mn-cs"/>
              </a:rPr>
              <a:t>unique data values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implies that this column is NOT NULL, and does not allow a NULL value in any row.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803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297F4-ECD1-43EC-9714-3C5579E2D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Surrogate Keys (1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5C29FA-46C3-4AA6-94E7-6DD0E959BA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surrogate key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is an artificial column added to a relation to serve as a primary key.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DBMS supplied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Short, numeric, and never changes</a:t>
            </a:r>
            <a:r>
              <a:rPr lang="en-US" sz="2400" dirty="0">
                <a:solidFill>
                  <a:srgbClr val="000000"/>
                </a:solidFill>
                <a:cs typeface="Arial" panose="020B0604020202020204" pitchFamily="34" charset="0"/>
              </a:rPr>
              <a:t>—</a:t>
            </a:r>
            <a:r>
              <a:rPr lang="en-US" sz="2400" dirty="0">
                <a:solidFill>
                  <a:srgbClr val="000000"/>
                </a:solidFill>
              </a:rPr>
              <a:t>an ideal primary key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Has artificial values that are meaningless to users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Normally hidden in forms and reports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20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EEB22-D535-40E2-8C56-3B34C344A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Surrogate Keys (2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58525C-4E8E-4EEA-B91B-C38AD69356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	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NOTE: The primary key of the relation is </a:t>
            </a:r>
            <a:r>
              <a:rPr lang="en-US" sz="2400" u="sng" dirty="0">
                <a:solidFill>
                  <a:srgbClr val="000000"/>
                </a:solidFill>
                <a:ea typeface="+mn-ea"/>
                <a:cs typeface="+mn-cs"/>
              </a:rPr>
              <a:t>underlined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 below: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RENTAL_PROPERTY without surrogate key: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3200" dirty="0">
                <a:solidFill>
                  <a:srgbClr val="0066FF"/>
                </a:solidFill>
                <a:ea typeface="+mn-ea"/>
                <a:cs typeface="+mn-cs"/>
              </a:rPr>
              <a:t>		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RENTAL_PROPERTY (</a:t>
            </a:r>
            <a:r>
              <a:rPr lang="en-US" sz="2000" b="1" u="sng" dirty="0">
                <a:solidFill>
                  <a:schemeClr val="tx2"/>
                </a:solidFill>
                <a:ea typeface="+mn-ea"/>
                <a:cs typeface="+mn-cs"/>
              </a:rPr>
              <a:t>Street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, </a:t>
            </a:r>
            <a:r>
              <a:rPr lang="en-US" sz="2000" b="1" u="sng" dirty="0">
                <a:solidFill>
                  <a:schemeClr val="tx2"/>
                </a:solidFill>
                <a:ea typeface="+mn-ea"/>
                <a:cs typeface="+mn-cs"/>
              </a:rPr>
              <a:t>City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,</a:t>
            </a:r>
            <a:b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</a:b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	</a:t>
            </a:r>
            <a:r>
              <a:rPr lang="en-US" sz="2000" b="1" u="sng" dirty="0">
                <a:solidFill>
                  <a:schemeClr val="tx2"/>
                </a:solidFill>
                <a:ea typeface="+mn-ea"/>
                <a:cs typeface="+mn-cs"/>
              </a:rPr>
              <a:t>State/Province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, </a:t>
            </a:r>
            <a:r>
              <a:rPr lang="en-US" sz="2000" b="1" u="sng" dirty="0">
                <a:solidFill>
                  <a:schemeClr val="tx2"/>
                </a:solidFill>
                <a:ea typeface="+mn-ea"/>
                <a:cs typeface="+mn-cs"/>
              </a:rPr>
              <a:t>Zip/PostalCode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, </a:t>
            </a:r>
            <a:r>
              <a:rPr lang="en-US" sz="2000" b="1" u="sng" dirty="0">
                <a:solidFill>
                  <a:schemeClr val="tx2"/>
                </a:solidFill>
                <a:ea typeface="+mn-ea"/>
                <a:cs typeface="+mn-cs"/>
              </a:rPr>
              <a:t>Country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, Rental_Rate)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rgbClr val="000000"/>
                </a:solidFill>
                <a:ea typeface="+mn-ea"/>
                <a:cs typeface="+mn-cs"/>
              </a:rPr>
              <a:t> </a:t>
            </a:r>
            <a:endParaRPr lang="en-US" sz="2800" dirty="0">
              <a:solidFill>
                <a:srgbClr val="000000"/>
              </a:solidFill>
              <a:ea typeface="+mn-ea"/>
              <a:cs typeface="+mn-cs"/>
            </a:endParaRP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RENTAL_PROPERTY with surrogate key: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400" b="1" dirty="0">
                <a:solidFill>
                  <a:srgbClr val="0066FF"/>
                </a:solidFill>
              </a:rPr>
              <a:t>  		</a:t>
            </a:r>
            <a:r>
              <a:rPr lang="en-US" sz="2000" b="1" dirty="0">
                <a:solidFill>
                  <a:schemeClr val="tx2"/>
                </a:solidFill>
              </a:rPr>
              <a:t>RENTAL_PROPERTY (</a:t>
            </a:r>
            <a:r>
              <a:rPr lang="en-US" sz="2000" b="1" u="sng" dirty="0">
                <a:solidFill>
                  <a:schemeClr val="tx2"/>
                </a:solidFill>
              </a:rPr>
              <a:t>PropertyID</a:t>
            </a:r>
            <a:r>
              <a:rPr lang="en-US" sz="2000" b="1" dirty="0">
                <a:solidFill>
                  <a:schemeClr val="tx2"/>
                </a:solidFill>
              </a:rPr>
              <a:t>, Street, City,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b="1" dirty="0">
                <a:solidFill>
                  <a:schemeClr val="tx2"/>
                </a:solidFill>
              </a:rPr>
              <a:t>	  State/Province, Zip/PostalCode, Country, Rental_Rate)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1431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57DCE-06C5-4246-A2CB-9FD3928E8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Keys (1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C9214-3FA3-49BC-8EA7-9D922ABBC4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en-US" sz="2800" dirty="0"/>
              <a:t>A </a:t>
            </a:r>
            <a:r>
              <a:rPr lang="en-US" sz="2800" b="1" dirty="0"/>
              <a:t>foreign key </a:t>
            </a:r>
            <a:r>
              <a:rPr lang="en-US" sz="2800" dirty="0"/>
              <a:t>is a column or composite of columns that is the primary key of a table other than the one in which it appears. The term arises because it is a key of a table </a:t>
            </a:r>
            <a:r>
              <a:rPr lang="en-US" sz="2800" i="1" dirty="0"/>
              <a:t>foreign </a:t>
            </a:r>
            <a:r>
              <a:rPr lang="en-US" sz="2800" dirty="0"/>
              <a:t>to the one in which it appears as the primary key.</a:t>
            </a:r>
          </a:p>
        </p:txBody>
      </p:sp>
    </p:spTree>
    <p:extLst>
      <p:ext uri="{BB962C8B-B14F-4D97-AF65-F5344CB8AC3E}">
        <p14:creationId xmlns:p14="http://schemas.microsoft.com/office/powerpoint/2010/main" val="4286610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C6A93-0586-496F-BA97-7123B3DA6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Relational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B2BA7-E052-4F4C-86BA-3F16016DDE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Introduced in 1970</a:t>
            </a:r>
          </a:p>
          <a:p>
            <a:pPr eaLnBrk="1" hangingPunct="1"/>
            <a:r>
              <a:rPr lang="en-US" sz="2800" dirty="0"/>
              <a:t>Created by E.F. Codd</a:t>
            </a:r>
          </a:p>
          <a:p>
            <a:pPr lvl="1" eaLnBrk="1" hangingPunct="1"/>
            <a:r>
              <a:rPr lang="en-US" sz="2800" dirty="0"/>
              <a:t>IBM engineer</a:t>
            </a:r>
          </a:p>
          <a:p>
            <a:pPr lvl="1" eaLnBrk="1" hangingPunct="1"/>
            <a:r>
              <a:rPr lang="en-US" sz="2800" dirty="0"/>
              <a:t>The model used mathematics known as “relational algebra”</a:t>
            </a:r>
          </a:p>
          <a:p>
            <a:pPr eaLnBrk="1" hangingPunct="1"/>
            <a:r>
              <a:rPr lang="en-US" sz="2800" dirty="0"/>
              <a:t>Now the standard model for commercial DBMS products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6759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B0C40-0C24-46E6-95B3-5886F60C5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Keys (2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0476D-0B08-473D-9E82-F6291CA847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NOTE: The primary keys of the relations are </a:t>
            </a:r>
            <a:r>
              <a:rPr lang="en-US" sz="2800" u="sng" dirty="0">
                <a:solidFill>
                  <a:srgbClr val="000000"/>
                </a:solidFill>
                <a:ea typeface="+mn-ea"/>
                <a:cs typeface="+mn-cs"/>
              </a:rPr>
              <a:t>underlined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 and any foreign keys are in </a:t>
            </a:r>
            <a:r>
              <a:rPr lang="en-US" sz="2800" i="1" dirty="0">
                <a:solidFill>
                  <a:srgbClr val="000000"/>
                </a:solidFill>
                <a:ea typeface="+mn-ea"/>
                <a:cs typeface="+mn-cs"/>
              </a:rPr>
              <a:t>italics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 in the relations below: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2400" dirty="0">
              <a:solidFill>
                <a:srgbClr val="000000"/>
              </a:solidFill>
              <a:ea typeface="+mn-ea"/>
              <a:cs typeface="+mn-cs"/>
            </a:endParaRP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b="1" dirty="0">
                <a:solidFill>
                  <a:srgbClr val="0066FF"/>
                </a:solidFill>
                <a:ea typeface="+mn-ea"/>
                <a:cs typeface="+mn-cs"/>
              </a:rPr>
              <a:t>	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DEPARTMENT (</a:t>
            </a:r>
            <a:r>
              <a:rPr lang="en-US" sz="2000" b="1" u="sng" dirty="0">
                <a:solidFill>
                  <a:schemeClr val="tx2"/>
                </a:solidFill>
                <a:ea typeface="+mn-ea"/>
                <a:cs typeface="+mn-cs"/>
              </a:rPr>
              <a:t>DepartmentName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, BudgetCode, ManagerName)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	EMPLOYEE      (</a:t>
            </a:r>
            <a:r>
              <a:rPr lang="en-US" sz="2000" b="1" u="sng" dirty="0">
                <a:solidFill>
                  <a:schemeClr val="tx2"/>
                </a:solidFill>
                <a:ea typeface="+mn-ea"/>
                <a:cs typeface="+mn-cs"/>
              </a:rPr>
              <a:t>EmployeeNumber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, EmployeeLastName,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			      EmployeeFirstName, </a:t>
            </a:r>
            <a:r>
              <a:rPr lang="en-US" sz="2000" b="1" i="1" dirty="0">
                <a:solidFill>
                  <a:schemeClr val="tx2"/>
                </a:solidFill>
                <a:ea typeface="+mn-ea"/>
                <a:cs typeface="+mn-cs"/>
              </a:rPr>
              <a:t>DepartmentName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9446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C7FC2-4863-4717-83C8-0C277C149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Key with a Referential Integrity Constraint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2AB45-7029-482A-B20C-5B65105584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400" dirty="0">
                <a:solidFill>
                  <a:srgbClr val="000000"/>
                </a:solidFill>
              </a:rPr>
              <a:t>A </a:t>
            </a:r>
            <a:r>
              <a:rPr lang="en-US" sz="2400" b="1" dirty="0">
                <a:solidFill>
                  <a:schemeClr val="tx2"/>
                </a:solidFill>
              </a:rPr>
              <a:t>referential integrity constraint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is a statement that limits the values of the foreign key to those already existing as primary key values in the corresponding relation:</a:t>
            </a:r>
            <a:endParaRPr lang="en-US" sz="2400" dirty="0">
              <a:solidFill>
                <a:srgbClr val="000000"/>
              </a:solidFill>
              <a:ea typeface="+mn-ea"/>
              <a:cs typeface="+mn-cs"/>
            </a:endParaRP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endParaRPr lang="en-US" sz="2000" b="1" dirty="0">
              <a:solidFill>
                <a:srgbClr val="0066FF"/>
              </a:solidFill>
              <a:ea typeface="+mn-ea"/>
              <a:cs typeface="+mn-cs"/>
            </a:endParaRP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dirty="0">
                <a:solidFill>
                  <a:schemeClr val="tx2"/>
                </a:solidFill>
                <a:ea typeface="+mn-ea"/>
                <a:cs typeface="+mn-cs"/>
              </a:rPr>
              <a:t>SKU_DATA 	(</a:t>
            </a:r>
            <a:r>
              <a:rPr lang="en-US" sz="1800" b="1" u="sng" dirty="0">
                <a:solidFill>
                  <a:schemeClr val="tx2"/>
                </a:solidFill>
                <a:ea typeface="+mn-ea"/>
                <a:cs typeface="+mn-cs"/>
              </a:rPr>
              <a:t>SKU</a:t>
            </a:r>
            <a:r>
              <a:rPr lang="en-US" sz="1800" b="1" dirty="0">
                <a:solidFill>
                  <a:schemeClr val="tx2"/>
                </a:solidFill>
                <a:ea typeface="+mn-ea"/>
                <a:cs typeface="+mn-cs"/>
              </a:rPr>
              <a:t>, SKU_Description, Department, Buyer)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dirty="0">
                <a:solidFill>
                  <a:schemeClr val="tx2"/>
                </a:solidFill>
                <a:ea typeface="+mn-ea"/>
                <a:cs typeface="+mn-cs"/>
              </a:rPr>
              <a:t>ORDER_ITEM 	(</a:t>
            </a:r>
            <a:r>
              <a:rPr lang="en-US" sz="1800" b="1" u="sng" dirty="0">
                <a:solidFill>
                  <a:schemeClr val="tx2"/>
                </a:solidFill>
                <a:ea typeface="+mn-ea"/>
                <a:cs typeface="+mn-cs"/>
              </a:rPr>
              <a:t>OrderNumber</a:t>
            </a:r>
            <a:r>
              <a:rPr lang="en-US" sz="1800" b="1" dirty="0">
                <a:solidFill>
                  <a:schemeClr val="tx2"/>
                </a:solidFill>
                <a:ea typeface="+mn-ea"/>
                <a:cs typeface="+mn-cs"/>
              </a:rPr>
              <a:t>, </a:t>
            </a:r>
            <a:r>
              <a:rPr lang="en-US" sz="1800" b="1" i="1" u="sng" dirty="0">
                <a:solidFill>
                  <a:schemeClr val="tx2"/>
                </a:solidFill>
                <a:ea typeface="+mn-ea"/>
                <a:cs typeface="+mn-cs"/>
              </a:rPr>
              <a:t>SKU</a:t>
            </a:r>
            <a:r>
              <a:rPr lang="en-US" sz="1800" b="1" dirty="0">
                <a:solidFill>
                  <a:schemeClr val="tx2"/>
                </a:solidFill>
                <a:ea typeface="+mn-ea"/>
                <a:cs typeface="+mn-cs"/>
              </a:rPr>
              <a:t>, Quantity, Price,</a:t>
            </a:r>
            <a:br>
              <a:rPr lang="en-US" sz="1800" b="1" dirty="0">
                <a:solidFill>
                  <a:schemeClr val="tx2"/>
                </a:solidFill>
                <a:ea typeface="+mn-ea"/>
                <a:cs typeface="+mn-cs"/>
              </a:rPr>
            </a:br>
            <a:r>
              <a:rPr lang="en-US" sz="1800" b="1" dirty="0">
                <a:solidFill>
                  <a:schemeClr val="tx2"/>
                </a:solidFill>
                <a:ea typeface="+mn-ea"/>
                <a:cs typeface="+mn-cs"/>
              </a:rPr>
              <a:t>		 ExtendedPrice)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3200" b="1" dirty="0">
                <a:solidFill>
                  <a:schemeClr val="tx2"/>
                </a:solidFill>
                <a:ea typeface="+mn-ea"/>
                <a:cs typeface="+mn-cs"/>
              </a:rPr>
              <a:t>		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Where ORDER_ITEM.SKU must exist in SKU_DATA.SKU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3852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D03B8-397B-4D25-AF2E-E87EA81D5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Integrity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741793-9050-40FA-B219-44CFB2C283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We have defined three constraints so far in our discussion: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The </a:t>
            </a:r>
            <a:r>
              <a:rPr lang="en-US" sz="2400" b="1" dirty="0">
                <a:solidFill>
                  <a:schemeClr val="tx2"/>
                </a:solidFill>
              </a:rPr>
              <a:t>domain integrity constraint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The </a:t>
            </a:r>
            <a:r>
              <a:rPr lang="en-US" sz="2400" b="1" dirty="0">
                <a:solidFill>
                  <a:schemeClr val="tx2"/>
                </a:solidFill>
              </a:rPr>
              <a:t>entity integrity constraint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The </a:t>
            </a:r>
            <a:r>
              <a:rPr lang="en-US" sz="2400" b="1" dirty="0">
                <a:solidFill>
                  <a:schemeClr val="tx2"/>
                </a:solidFill>
              </a:rPr>
              <a:t>referential integrity constraint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The purpose of these three constraints, taken as a whole, is to create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database integrity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, which means that the data in our database will be useful, meaningful data.</a:t>
            </a:r>
            <a:endParaRPr lang="en-US" sz="2800" dirty="0">
              <a:solidFill>
                <a:srgbClr val="0099CC"/>
              </a:solidFill>
              <a:ea typeface="+mn-ea"/>
              <a:cs typeface="+mn-c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5983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CB01B-B071-4F4B-821D-83CDE7E94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Modification Anomalies (Compromising Integrity Constraints)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BCF5D-BC87-499A-8CBF-28F0788F4E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Deletion anomaly</a:t>
            </a:r>
          </a:p>
          <a:p>
            <a:pPr marL="829818" lvl="1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Removal of existing data causing mis-matching of primary and foreign key records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Insertion anomaly</a:t>
            </a:r>
          </a:p>
          <a:p>
            <a:pPr marL="829818" lvl="1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Insertion of new data causing mis-matching of primary and foreign key records</a:t>
            </a:r>
            <a:endParaRPr lang="en-US" sz="2800" dirty="0">
              <a:solidFill>
                <a:srgbClr val="000000"/>
              </a:solidFill>
              <a:ea typeface="+mn-ea"/>
              <a:cs typeface="+mn-cs"/>
            </a:endParaRP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Update anomaly</a:t>
            </a:r>
          </a:p>
          <a:p>
            <a:pPr marL="829818" lvl="1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Updating of existing data causing mis-matching of primary and foreign key records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2800" dirty="0">
              <a:solidFill>
                <a:srgbClr val="000000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6254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EBB34-08A8-4D81-A99F-39F264089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Theory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8337ED-1ADF-4D26-828C-DE869189C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Relations are categorized as a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normal form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based on which modification anomalies or other problems they are subject to: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C1AA39D-FFD1-4A2C-AA71-AB916C9E5D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9703548"/>
              </p:ext>
            </p:extLst>
          </p:nvPr>
        </p:nvGraphicFramePr>
        <p:xfrm>
          <a:off x="457200" y="3225799"/>
          <a:ext cx="8229600" cy="213868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4441166"/>
                    </a:ext>
                  </a:extLst>
                </a:gridCol>
                <a:gridCol w="2180897">
                  <a:extLst>
                    <a:ext uri="{9D8B030D-6E8A-4147-A177-3AD203B41FA5}">
                      <a16:colId xmlns:a16="http://schemas.microsoft.com/office/drawing/2014/main" val="2840330604"/>
                    </a:ext>
                  </a:extLst>
                </a:gridCol>
                <a:gridCol w="3305503">
                  <a:extLst>
                    <a:ext uri="{9D8B030D-6E8A-4147-A177-3AD203B41FA5}">
                      <a16:colId xmlns:a16="http://schemas.microsoft.com/office/drawing/2014/main" val="22750062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Sources of Anomaly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 Forms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Design Principles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9070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Functional Dependencies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1NF, 2NF</a:t>
                      </a:r>
                    </a:p>
                    <a:p>
                      <a:r>
                        <a:rPr lang="en-US" dirty="0"/>
                        <a:t>3NF, BCNF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BCNF: Design tables so that every determinant is a candidate key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7449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Multivalued dependencies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4NF: Move each multivalued dependency to a table of its own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002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constraints and oddities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5NF, DK/NF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DK/NF: Make every constraint a logical consequence of candidate keys and domains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508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62875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607FE-F9DA-4C36-A777-28240AC49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Eliminating Anomalies from Functional Dependencies with BCNF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FAD2E4-99C1-4A7B-AB10-8DFE10D443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01600" indent="0">
              <a:spcBef>
                <a:spcPts val="0"/>
              </a:spcBef>
              <a:buNone/>
            </a:pPr>
            <a:endParaRPr lang="en-US" sz="1200" b="1" dirty="0"/>
          </a:p>
          <a:p>
            <a:pPr marL="101600" indent="0" algn="ctr">
              <a:spcBef>
                <a:spcPts val="0"/>
              </a:spcBef>
              <a:buNone/>
            </a:pPr>
            <a:r>
              <a:rPr lang="en-US" b="1" dirty="0"/>
              <a:t>Note</a:t>
            </a:r>
            <a:r>
              <a:rPr lang="en-US" dirty="0"/>
              <a:t>:  In step 3, if there is more than one such functional dependency, start with the one with the most columns.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58BA35A-D926-4772-927F-FABD1D4784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360752"/>
              </p:ext>
            </p:extLst>
          </p:nvPr>
        </p:nvGraphicFramePr>
        <p:xfrm>
          <a:off x="457200" y="1796392"/>
          <a:ext cx="8229600" cy="279908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8229600">
                  <a:extLst>
                    <a:ext uri="{9D8B030D-6E8A-4147-A177-3AD203B41FA5}">
                      <a16:colId xmlns:a16="http://schemas.microsoft.com/office/drawing/2014/main" val="3199228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Process for Putting a Relation into BCNF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1970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dirty="0"/>
                        <a:t>1.  Identify every functional dependency.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9793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dirty="0"/>
                        <a:t>2.  Identify every candidate key.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4194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dirty="0"/>
                        <a:t>3.  If there is a functional dependency that has a determinate that is not a candidate key: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93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A. Move the column of that functional dependency into a new relation.</a:t>
                      </a:r>
                    </a:p>
                    <a:p>
                      <a:pPr marL="182880"/>
                      <a:r>
                        <a:rPr lang="en-US" dirty="0"/>
                        <a:t>   B. Make the determinant of that functional dependency the primary key of the new relation.</a:t>
                      </a:r>
                    </a:p>
                    <a:p>
                      <a:pPr marL="182880"/>
                      <a:r>
                        <a:rPr lang="en-US" dirty="0"/>
                        <a:t>   C. Leave a copy of the determinant as a foreign key in the original relation.</a:t>
                      </a:r>
                    </a:p>
                    <a:p>
                      <a:pPr marL="182880"/>
                      <a:r>
                        <a:rPr lang="en-US" dirty="0"/>
                        <a:t>   D. Create a referential integrity constraint between the original relation and the new relation.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5392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4.  Repeat step 3 until every determinant of every relation is a candidate key.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7605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9076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6AD95-93F8-437C-8540-2012661B9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Multivalued Dependencies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E1CBC-7A8D-4C9C-B7C5-9CA21420F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32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3200" b="1" dirty="0">
                <a:solidFill>
                  <a:schemeClr val="tx2"/>
                </a:solidFill>
                <a:ea typeface="+mn-ea"/>
                <a:cs typeface="+mn-cs"/>
              </a:rPr>
              <a:t>multivalued dependency</a:t>
            </a:r>
            <a:r>
              <a:rPr lang="en-US" sz="32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3200" dirty="0">
                <a:solidFill>
                  <a:srgbClr val="000000"/>
                </a:solidFill>
                <a:ea typeface="+mn-ea"/>
                <a:cs typeface="+mn-cs"/>
              </a:rPr>
              <a:t>occurs when a determinant is matched with a particular </a:t>
            </a:r>
            <a:r>
              <a:rPr lang="en-US" sz="3200" i="1" dirty="0">
                <a:solidFill>
                  <a:schemeClr val="tx2"/>
                </a:solidFill>
                <a:ea typeface="+mn-ea"/>
                <a:cs typeface="+mn-cs"/>
              </a:rPr>
              <a:t>set</a:t>
            </a:r>
            <a:r>
              <a:rPr lang="en-US" sz="3200" dirty="0">
                <a:solidFill>
                  <a:srgbClr val="000000"/>
                </a:solidFill>
                <a:ea typeface="+mn-ea"/>
                <a:cs typeface="+mn-cs"/>
              </a:rPr>
              <a:t> of values: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b="1" dirty="0">
                <a:solidFill>
                  <a:srgbClr val="0066FF"/>
                </a:solidFill>
                <a:ea typeface="+mn-ea"/>
                <a:cs typeface="+mn-cs"/>
                <a:sym typeface="Wingdings" panose="05000000000000000000" pitchFamily="2" charset="2"/>
              </a:rPr>
              <a:t>	 </a:t>
            </a:r>
            <a:r>
              <a:rPr lang="en-US" sz="2400" b="1" dirty="0">
                <a:solidFill>
                  <a:schemeClr val="tx2"/>
                </a:solidFill>
                <a:ea typeface="+mn-ea"/>
                <a:cs typeface="+mn-cs"/>
                <a:sym typeface="Wingdings" panose="05000000000000000000" pitchFamily="2" charset="2"/>
              </a:rPr>
              <a:t>Employee  Degree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400" b="1" dirty="0">
                <a:solidFill>
                  <a:schemeClr val="tx2"/>
                </a:solidFill>
                <a:sym typeface="Wingdings" panose="05000000000000000000" pitchFamily="2" charset="2"/>
              </a:rPr>
              <a:t>Employee  Sibling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None/>
            </a:pPr>
            <a:r>
              <a:rPr lang="en-US" sz="2400" b="1" dirty="0">
                <a:solidFill>
                  <a:schemeClr val="tx2"/>
                </a:solidFill>
                <a:sym typeface="Wingdings" panose="05000000000000000000" pitchFamily="2" charset="2"/>
              </a:rPr>
              <a:t>PartKit  Part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3200" dirty="0">
                <a:solidFill>
                  <a:srgbClr val="000000"/>
                </a:solidFill>
                <a:ea typeface="+mn-ea"/>
                <a:cs typeface="+mn-cs"/>
              </a:rPr>
              <a:t>The determinant of a multivalued dependency can </a:t>
            </a:r>
            <a:r>
              <a:rPr lang="en-US" sz="3200" i="1" dirty="0">
                <a:solidFill>
                  <a:schemeClr val="tx2"/>
                </a:solidFill>
                <a:ea typeface="+mn-ea"/>
                <a:cs typeface="+mn-cs"/>
              </a:rPr>
              <a:t>never</a:t>
            </a:r>
            <a:r>
              <a:rPr lang="en-US" sz="3200" dirty="0">
                <a:solidFill>
                  <a:srgbClr val="000000"/>
                </a:solidFill>
                <a:ea typeface="+mn-ea"/>
                <a:cs typeface="+mn-cs"/>
              </a:rPr>
              <a:t> be a primary key.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750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8AF82-179E-413F-B7AF-74ABA3F4D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Multivalued Dependencies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FCFE30-05B7-4F38-AFCC-19612D13A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732" y="1689012"/>
            <a:ext cx="5450535" cy="391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8589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2923B-88F5-439E-B95A-E1850322C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 Normal Form (4NF)</a:t>
            </a:r>
            <a:br>
              <a:rPr lang="en-US" dirty="0"/>
            </a:br>
            <a:r>
              <a:rPr lang="en-US" dirty="0"/>
              <a:t>Eliminating Multivalued Anomalies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B9E68-7A45-423F-9869-1DDF4AF759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Multivalued dependencies are not a problem if they are in a separate relation, therefore:</a:t>
            </a:r>
          </a:p>
          <a:p>
            <a:pPr lvl="1"/>
            <a:r>
              <a:rPr lang="en-US" sz="2400" dirty="0"/>
              <a:t>Always put multivalued dependencies into their own relation</a:t>
            </a:r>
          </a:p>
          <a:p>
            <a:pPr lvl="1"/>
            <a:r>
              <a:rPr lang="en-US" sz="2400" dirty="0"/>
              <a:t>This is know as </a:t>
            </a:r>
            <a:r>
              <a:rPr lang="en-US" sz="2400" b="1" dirty="0">
                <a:solidFill>
                  <a:schemeClr val="tx2"/>
                </a:solidFill>
              </a:rPr>
              <a:t>Fourth Normal Form (4NF)</a:t>
            </a:r>
          </a:p>
        </p:txBody>
      </p:sp>
    </p:spTree>
    <p:extLst>
      <p:ext uri="{BB962C8B-B14F-4D97-AF65-F5344CB8AC3E}">
        <p14:creationId xmlns:p14="http://schemas.microsoft.com/office/powerpoint/2010/main" val="22397010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3F953-5803-4ADA-A6EC-37D89317A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Database Processing</a:t>
            </a:r>
            <a:br>
              <a:rPr lang="en-US" sz="3200" dirty="0"/>
            </a:br>
            <a:r>
              <a:rPr lang="en-US" sz="2400" dirty="0"/>
              <a:t>Fundamentals, Design, and Implementation (15</a:t>
            </a:r>
            <a:r>
              <a:rPr lang="en-US" sz="2400" baseline="30000" dirty="0"/>
              <a:t>th</a:t>
            </a:r>
            <a:r>
              <a:rPr lang="en-US" sz="2400" dirty="0"/>
              <a:t> Edition)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009AA-2299-4659-84BB-9192296529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lvl="0" indent="0" algn="ctr">
              <a:buNone/>
            </a:pPr>
            <a:endParaRPr lang="en-US" sz="3600" b="1" dirty="0">
              <a:solidFill>
                <a:srgbClr val="007FA3"/>
              </a:solidFill>
            </a:endParaRPr>
          </a:p>
          <a:p>
            <a:pPr marL="101600" lvl="0" indent="0" algn="ctr">
              <a:buNone/>
            </a:pPr>
            <a:r>
              <a:rPr lang="en-US" sz="3600" b="1" dirty="0">
                <a:solidFill>
                  <a:srgbClr val="007FA3"/>
                </a:solidFill>
              </a:rPr>
              <a:t>End of Presentation:</a:t>
            </a:r>
          </a:p>
          <a:p>
            <a:pPr marL="101600" lvl="0" indent="0" algn="ctr">
              <a:buNone/>
            </a:pPr>
            <a:r>
              <a:rPr lang="en-US" sz="3600" dirty="0">
                <a:solidFill>
                  <a:srgbClr val="000000"/>
                </a:solidFill>
              </a:rPr>
              <a:t>Week #9</a:t>
            </a:r>
          </a:p>
          <a:p>
            <a:pPr marL="101600" lvl="0" indent="0" algn="ctr">
              <a:buNone/>
            </a:pPr>
            <a:r>
              <a:rPr lang="en-US" sz="3600" dirty="0">
                <a:solidFill>
                  <a:srgbClr val="000000"/>
                </a:solidFill>
              </a:rPr>
              <a:t>Part 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578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2596C-8EAC-4A13-A52E-3EA675786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674C4A-096D-4354-A625-B47885F2E1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An </a:t>
            </a:r>
            <a:r>
              <a:rPr lang="en-US" sz="2800" b="1" dirty="0">
                <a:solidFill>
                  <a:schemeClr val="tx2"/>
                </a:solidFill>
              </a:rPr>
              <a:t>entity</a:t>
            </a:r>
            <a:r>
              <a:rPr lang="en-US" sz="2800" dirty="0"/>
              <a:t> is some identifiable thing that users want to track:</a:t>
            </a:r>
          </a:p>
          <a:p>
            <a:pPr lvl="1" eaLnBrk="1" hangingPunct="1"/>
            <a:r>
              <a:rPr lang="en-US" sz="2800" dirty="0"/>
              <a:t>Customers</a:t>
            </a:r>
          </a:p>
          <a:p>
            <a:pPr lvl="1" eaLnBrk="1" hangingPunct="1"/>
            <a:r>
              <a:rPr lang="en-US" sz="2800" dirty="0"/>
              <a:t>Computers</a:t>
            </a:r>
          </a:p>
          <a:p>
            <a:pPr lvl="1" eaLnBrk="1" hangingPunct="1"/>
            <a:r>
              <a:rPr lang="en-US" sz="2800" dirty="0"/>
              <a:t>Sales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514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5BE3B-8F1C-4BE0-BF71-4E9829F56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B16A3-4214-474B-BE2A-1821161715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Relational DBMS products </a:t>
            </a:r>
            <a:r>
              <a:rPr lang="en-US" sz="2000" dirty="0">
                <a:solidFill>
                  <a:srgbClr val="000000"/>
                </a:solidFill>
                <a:ea typeface="+mn-ea"/>
                <a:cs typeface="+mn-cs"/>
              </a:rPr>
              <a:t>store data about entities in relations, which are a special type of table.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2000" b="1" dirty="0">
                <a:solidFill>
                  <a:schemeClr val="tx2"/>
                </a:solidFill>
                <a:ea typeface="+mn-ea"/>
                <a:cs typeface="+mn-cs"/>
              </a:rPr>
              <a:t>relation</a:t>
            </a:r>
            <a:r>
              <a:rPr lang="en-US" sz="2000" dirty="0">
                <a:solidFill>
                  <a:srgbClr val="000000"/>
                </a:solidFill>
                <a:ea typeface="+mn-ea"/>
                <a:cs typeface="+mn-cs"/>
              </a:rPr>
              <a:t> is a two-dimensional table that has the following characteristics:</a:t>
            </a:r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8B0075-420B-4FD3-BBA3-D4B0005465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4941878"/>
              </p:ext>
            </p:extLst>
          </p:nvPr>
        </p:nvGraphicFramePr>
        <p:xfrm>
          <a:off x="2386519" y="2891275"/>
          <a:ext cx="4370962" cy="333756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4370962">
                  <a:extLst>
                    <a:ext uri="{9D8B030D-6E8A-4147-A177-3AD203B41FA5}">
                      <a16:colId xmlns:a16="http://schemas.microsoft.com/office/drawing/2014/main" val="31615913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Characteristics of Relations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0406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Rows contain data about an entity.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7407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Columns contain data about attributes of the entities.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789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 entries in a column are of the same kind.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1535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Each column has a unique name.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019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Cells of the table hold a single value.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594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order of the columns is unimportant.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711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order of the rows is unimportant.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278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 two rows may be identical.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06316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2397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11E32-E971-472E-88B7-68146DF50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Domain Integrity Constraint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BA260-EE40-43D7-93A8-B1E82CE4D0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The requirement that all of the values in a column are of the same kind is know as the </a:t>
            </a:r>
            <a:r>
              <a:rPr lang="en-US" sz="2400" b="1" dirty="0">
                <a:solidFill>
                  <a:schemeClr val="tx2"/>
                </a:solidFill>
                <a:ea typeface="+mn-ea"/>
                <a:cs typeface="+mn-cs"/>
              </a:rPr>
              <a:t>domain integrity constraint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The term </a:t>
            </a:r>
            <a:r>
              <a:rPr lang="en-US" sz="2400" dirty="0">
                <a:solidFill>
                  <a:schemeClr val="tx2"/>
                </a:solidFill>
                <a:ea typeface="+mn-ea"/>
                <a:cs typeface="+mn-cs"/>
              </a:rPr>
              <a:t>domain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 means a grouping of data that meets a specific type definition.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000" b="1" dirty="0">
                <a:solidFill>
                  <a:srgbClr val="000000"/>
                </a:solidFill>
              </a:rPr>
              <a:t>FirstName</a:t>
            </a:r>
            <a:r>
              <a:rPr lang="en-US" sz="2000" dirty="0">
                <a:solidFill>
                  <a:srgbClr val="000000"/>
                </a:solidFill>
              </a:rPr>
              <a:t> could have a domain of names such as </a:t>
            </a:r>
            <a:r>
              <a:rPr lang="en-US" sz="2000" i="1" dirty="0">
                <a:solidFill>
                  <a:srgbClr val="000000"/>
                </a:solidFill>
              </a:rPr>
              <a:t>Albert, Bruce, Cathy, David, Edith</a:t>
            </a:r>
            <a:r>
              <a:rPr lang="en-US" sz="2000" dirty="0">
                <a:solidFill>
                  <a:srgbClr val="000000"/>
                </a:solidFill>
              </a:rPr>
              <a:t>, and so forth.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000" dirty="0">
                <a:solidFill>
                  <a:srgbClr val="000000"/>
                </a:solidFill>
              </a:rPr>
              <a:t>All values of </a:t>
            </a:r>
            <a:r>
              <a:rPr lang="en-US" sz="2000" b="1" dirty="0">
                <a:solidFill>
                  <a:srgbClr val="000000"/>
                </a:solidFill>
              </a:rPr>
              <a:t>FirstName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i="1" dirty="0">
                <a:solidFill>
                  <a:srgbClr val="000000"/>
                </a:solidFill>
              </a:rPr>
              <a:t>must </a:t>
            </a:r>
            <a:r>
              <a:rPr lang="en-US" sz="2000" dirty="0">
                <a:solidFill>
                  <a:srgbClr val="000000"/>
                </a:solidFill>
              </a:rPr>
              <a:t>come from the names in that domain.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Columns in different relations may have the same name.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75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D8772-1620-41CA-BD46-6A6350A4B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EMPLOYEE Relation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64AC0B1-BA15-4F08-8193-932F833295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299412"/>
              </p:ext>
            </p:extLst>
          </p:nvPr>
        </p:nvGraphicFramePr>
        <p:xfrm>
          <a:off x="457200" y="1737688"/>
          <a:ext cx="8229600" cy="2927806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1517515">
                  <a:extLst>
                    <a:ext uri="{9D8B030D-6E8A-4147-A177-3AD203B41FA5}">
                      <a16:colId xmlns:a16="http://schemas.microsoft.com/office/drawing/2014/main" val="1657003371"/>
                    </a:ext>
                  </a:extLst>
                </a:gridCol>
                <a:gridCol w="943583">
                  <a:extLst>
                    <a:ext uri="{9D8B030D-6E8A-4147-A177-3AD203B41FA5}">
                      <a16:colId xmlns:a16="http://schemas.microsoft.com/office/drawing/2014/main" val="366912647"/>
                    </a:ext>
                  </a:extLst>
                </a:gridCol>
                <a:gridCol w="1089498">
                  <a:extLst>
                    <a:ext uri="{9D8B030D-6E8A-4147-A177-3AD203B41FA5}">
                      <a16:colId xmlns:a16="http://schemas.microsoft.com/office/drawing/2014/main" val="714762793"/>
                    </a:ext>
                  </a:extLst>
                </a:gridCol>
                <a:gridCol w="1342417">
                  <a:extLst>
                    <a:ext uri="{9D8B030D-6E8A-4147-A177-3AD203B41FA5}">
                      <a16:colId xmlns:a16="http://schemas.microsoft.com/office/drawing/2014/main" val="874560119"/>
                    </a:ext>
                  </a:extLst>
                </a:gridCol>
                <a:gridCol w="1964987">
                  <a:extLst>
                    <a:ext uri="{9D8B030D-6E8A-4147-A177-3AD203B41FA5}">
                      <a16:colId xmlns:a16="http://schemas.microsoft.com/office/drawing/2014/main" val="289149418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006727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EmployeeNumber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LastName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Department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EmailAddress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Phone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838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JJ@somewhere.com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80710"/>
                  </a:ext>
                </a:extLst>
              </a:tr>
              <a:tr h="3319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Abernathy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MA@somewhere.com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518-834-2101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82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Smathers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LS@somewhere.com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518-834-2102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5166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Caruthers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5"/>
                        </a:rPr>
                        <a:t>TC@somewhere.com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518-834-1102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849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Jackson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6"/>
                        </a:rPr>
                        <a:t>TJ@somewhere.com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518-834-4101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802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Eleanore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Caldera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Legal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7"/>
                        </a:rPr>
                        <a:t>EC@somewhere.com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518-834-3101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312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Richard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Bandalone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Legal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8"/>
                        </a:rPr>
                        <a:t>RB@somewhere.com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518-834-3102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948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3721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D8772-1620-41CA-BD46-6A6350A4B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That are Not Relations:</a:t>
            </a:r>
            <a:br>
              <a:rPr lang="en-US" dirty="0"/>
            </a:br>
            <a:r>
              <a:rPr lang="en-US" dirty="0"/>
              <a:t>Multiple Entries per Cell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64AC0B1-BA15-4F08-8193-932F833295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972867"/>
              </p:ext>
            </p:extLst>
          </p:nvPr>
        </p:nvGraphicFramePr>
        <p:xfrm>
          <a:off x="457200" y="1737688"/>
          <a:ext cx="8229600" cy="3725798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1517515">
                  <a:extLst>
                    <a:ext uri="{9D8B030D-6E8A-4147-A177-3AD203B41FA5}">
                      <a16:colId xmlns:a16="http://schemas.microsoft.com/office/drawing/2014/main" val="1657003371"/>
                    </a:ext>
                  </a:extLst>
                </a:gridCol>
                <a:gridCol w="943583">
                  <a:extLst>
                    <a:ext uri="{9D8B030D-6E8A-4147-A177-3AD203B41FA5}">
                      <a16:colId xmlns:a16="http://schemas.microsoft.com/office/drawing/2014/main" val="366912647"/>
                    </a:ext>
                  </a:extLst>
                </a:gridCol>
                <a:gridCol w="1089498">
                  <a:extLst>
                    <a:ext uri="{9D8B030D-6E8A-4147-A177-3AD203B41FA5}">
                      <a16:colId xmlns:a16="http://schemas.microsoft.com/office/drawing/2014/main" val="714762793"/>
                    </a:ext>
                  </a:extLst>
                </a:gridCol>
                <a:gridCol w="1342417">
                  <a:extLst>
                    <a:ext uri="{9D8B030D-6E8A-4147-A177-3AD203B41FA5}">
                      <a16:colId xmlns:a16="http://schemas.microsoft.com/office/drawing/2014/main" val="874560119"/>
                    </a:ext>
                  </a:extLst>
                </a:gridCol>
                <a:gridCol w="1964987">
                  <a:extLst>
                    <a:ext uri="{9D8B030D-6E8A-4147-A177-3AD203B41FA5}">
                      <a16:colId xmlns:a16="http://schemas.microsoft.com/office/drawing/2014/main" val="289149418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006727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EmployeeNumber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LastName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Department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EmailAddress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Phone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838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JJ@somewhere.com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580710"/>
                  </a:ext>
                </a:extLst>
              </a:tr>
              <a:tr h="3319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Abernathy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MA@somewhere.com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518-834-2101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822264"/>
                  </a:ext>
                </a:extLst>
              </a:tr>
              <a:tr h="44747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Smathers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LS@somewhere.com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518-834-2102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5166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Caruthers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TC@somewhere.com</a:t>
                      </a:r>
                      <a:endParaRPr lang="en-US"/>
                    </a:p>
                    <a:p>
                      <a:pPr algn="r"/>
                      <a:r>
                        <a:rPr lang="en-US" dirty="0"/>
                        <a:t>Fax:</a:t>
                      </a:r>
                    </a:p>
                    <a:p>
                      <a:pPr algn="r"/>
                      <a:r>
                        <a:rPr lang="en-US" dirty="0"/>
                        <a:t>Home: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518-834-2102</a:t>
                      </a:r>
                    </a:p>
                    <a:p>
                      <a:r>
                        <a:rPr lang="en-US" dirty="0"/>
                        <a:t>518-834-9911</a:t>
                      </a:r>
                    </a:p>
                    <a:p>
                      <a:r>
                        <a:rPr lang="en-US" dirty="0"/>
                        <a:t>518-723-8795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849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Jackson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5"/>
                        </a:rPr>
                        <a:t>TJ@somewhere.com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518-834-4101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802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Eleanore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Caldera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Legal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6"/>
                        </a:rPr>
                        <a:t>EC@somewhere.com</a:t>
                      </a:r>
                      <a:endParaRPr lang="en-US"/>
                    </a:p>
                    <a:p>
                      <a:pPr algn="r"/>
                      <a:r>
                        <a:rPr lang="en-US" dirty="0"/>
                        <a:t>Fax:</a:t>
                      </a:r>
                    </a:p>
                    <a:p>
                      <a:pPr algn="r"/>
                      <a:r>
                        <a:rPr lang="en-US" dirty="0"/>
                        <a:t>Home: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518-834-3101</a:t>
                      </a:r>
                    </a:p>
                    <a:p>
                      <a:r>
                        <a:rPr lang="en-US" dirty="0"/>
                        <a:t>518-834-9912</a:t>
                      </a:r>
                    </a:p>
                    <a:p>
                      <a:r>
                        <a:rPr lang="en-US" dirty="0"/>
                        <a:t>518-723-7654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312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Richard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Bandalone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Legal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7"/>
                        </a:rPr>
                        <a:t>RB@somewhere.com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518-834-3102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948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9353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23664-D77E-4405-9554-DF3D90F8B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That Are Not Relations</a:t>
            </a:r>
            <a:br>
              <a:rPr lang="en-US" dirty="0"/>
            </a:br>
            <a:r>
              <a:rPr lang="en-US" dirty="0"/>
              <a:t>Table with Required Row Order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BAF0609-99F4-4308-AC6C-8402255C56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8664527"/>
              </p:ext>
            </p:extLst>
          </p:nvPr>
        </p:nvGraphicFramePr>
        <p:xfrm>
          <a:off x="457200" y="1771082"/>
          <a:ext cx="8229600" cy="362712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1488332">
                  <a:extLst>
                    <a:ext uri="{9D8B030D-6E8A-4147-A177-3AD203B41FA5}">
                      <a16:colId xmlns:a16="http://schemas.microsoft.com/office/drawing/2014/main" val="1811782587"/>
                    </a:ext>
                  </a:extLst>
                </a:gridCol>
                <a:gridCol w="1070042">
                  <a:extLst>
                    <a:ext uri="{9D8B030D-6E8A-4147-A177-3AD203B41FA5}">
                      <a16:colId xmlns:a16="http://schemas.microsoft.com/office/drawing/2014/main" val="4135883011"/>
                    </a:ext>
                  </a:extLst>
                </a:gridCol>
                <a:gridCol w="1225686">
                  <a:extLst>
                    <a:ext uri="{9D8B030D-6E8A-4147-A177-3AD203B41FA5}">
                      <a16:colId xmlns:a16="http://schemas.microsoft.com/office/drawing/2014/main" val="2260093742"/>
                    </a:ext>
                  </a:extLst>
                </a:gridCol>
                <a:gridCol w="1167319">
                  <a:extLst>
                    <a:ext uri="{9D8B030D-6E8A-4147-A177-3AD203B41FA5}">
                      <a16:colId xmlns:a16="http://schemas.microsoft.com/office/drawing/2014/main" val="79922515"/>
                    </a:ext>
                  </a:extLst>
                </a:gridCol>
                <a:gridCol w="1984442">
                  <a:extLst>
                    <a:ext uri="{9D8B030D-6E8A-4147-A177-3AD203B41FA5}">
                      <a16:colId xmlns:a16="http://schemas.microsoft.com/office/drawing/2014/main" val="3238176238"/>
                    </a:ext>
                  </a:extLst>
                </a:gridCol>
                <a:gridCol w="1293779">
                  <a:extLst>
                    <a:ext uri="{9D8B030D-6E8A-4147-A177-3AD203B41FA5}">
                      <a16:colId xmlns:a16="http://schemas.microsoft.com/office/drawing/2014/main" val="31812096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EmployeeNumber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LastName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Department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EmailAddress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Phone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0605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JJ@somewhere.com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518-834-1101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170577"/>
                  </a:ext>
                </a:extLst>
              </a:tr>
              <a:tr h="1237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Abernathy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MA@somewhere.com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518-834-2101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17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Smathers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LS@somewhere.com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518-834-2102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82143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Caruthers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TC@somewhere.com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518-834-2102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0827251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Fax: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518-834-9911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317758"/>
                  </a:ext>
                </a:extLst>
              </a:tr>
              <a:tr h="19833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Home: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518-723-8795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018390"/>
                  </a:ext>
                </a:extLst>
              </a:tr>
              <a:tr h="1464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Jackson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5"/>
                        </a:rPr>
                        <a:t>TJ@somewhere.com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518-834-4101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4766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Eleanore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Caldera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Legal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6"/>
                        </a:rPr>
                        <a:t>EC@somewhere.com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518-834-3101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59740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Fax: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518-834-9912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66051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Home: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518-723-7654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4150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Richard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Bandalone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Legal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7"/>
                        </a:rPr>
                        <a:t>RB@somewhere.com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518-834-3102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703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8291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11056-BFF0-49FF-A8ED-CC9A1D8D0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Relation with Values of Varying Length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3CAEAE2-94CD-4C42-BABB-D1A5066FEC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207318"/>
              </p:ext>
            </p:extLst>
          </p:nvPr>
        </p:nvGraphicFramePr>
        <p:xfrm>
          <a:off x="457200" y="1440180"/>
          <a:ext cx="8229599" cy="441960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1400783">
                  <a:extLst>
                    <a:ext uri="{9D8B030D-6E8A-4147-A177-3AD203B41FA5}">
                      <a16:colId xmlns:a16="http://schemas.microsoft.com/office/drawing/2014/main" val="2760531850"/>
                    </a:ext>
                  </a:extLst>
                </a:gridCol>
                <a:gridCol w="904671">
                  <a:extLst>
                    <a:ext uri="{9D8B030D-6E8A-4147-A177-3AD203B41FA5}">
                      <a16:colId xmlns:a16="http://schemas.microsoft.com/office/drawing/2014/main" val="1380978078"/>
                    </a:ext>
                  </a:extLst>
                </a:gridCol>
                <a:gridCol w="865762">
                  <a:extLst>
                    <a:ext uri="{9D8B030D-6E8A-4147-A177-3AD203B41FA5}">
                      <a16:colId xmlns:a16="http://schemas.microsoft.com/office/drawing/2014/main" val="3150909103"/>
                    </a:ext>
                  </a:extLst>
                </a:gridCol>
                <a:gridCol w="972766">
                  <a:extLst>
                    <a:ext uri="{9D8B030D-6E8A-4147-A177-3AD203B41FA5}">
                      <a16:colId xmlns:a16="http://schemas.microsoft.com/office/drawing/2014/main" val="1660005689"/>
                    </a:ext>
                  </a:extLst>
                </a:gridCol>
                <a:gridCol w="1575881">
                  <a:extLst>
                    <a:ext uri="{9D8B030D-6E8A-4147-A177-3AD203B41FA5}">
                      <a16:colId xmlns:a16="http://schemas.microsoft.com/office/drawing/2014/main" val="314468048"/>
                    </a:ext>
                  </a:extLst>
                </a:gridCol>
                <a:gridCol w="1147865">
                  <a:extLst>
                    <a:ext uri="{9D8B030D-6E8A-4147-A177-3AD203B41FA5}">
                      <a16:colId xmlns:a16="http://schemas.microsoft.com/office/drawing/2014/main" val="3150439022"/>
                    </a:ext>
                  </a:extLst>
                </a:gridCol>
                <a:gridCol w="1361871">
                  <a:extLst>
                    <a:ext uri="{9D8B030D-6E8A-4147-A177-3AD203B41FA5}">
                      <a16:colId xmlns:a16="http://schemas.microsoft.com/office/drawing/2014/main" val="27551875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EmployeeNumber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LastName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Department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EmailAddress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/>
                        <a:t>Comment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0505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Jerry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Johnson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Accounting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hlinkClick r:id="rId2"/>
                        </a:rPr>
                        <a:t>JJ@somewhere.com</a:t>
                      </a:r>
                      <a:endParaRPr 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518-834-1101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/>
                        <a:t>Joined the Accounting Department in March after completing his MBA.  Will take the CPA exam this fall.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0216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Mary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Abernathy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Finance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hlinkClick r:id="rId3"/>
                        </a:rPr>
                        <a:t>MA@somewhere.com</a:t>
                      </a:r>
                      <a:endParaRPr 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518-834-2101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380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Liz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Smathers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Finance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hlinkClick r:id="rId4"/>
                        </a:rPr>
                        <a:t>LS@somewhere.com</a:t>
                      </a:r>
                      <a:endParaRPr 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518-834-2102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545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Caruthers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Accounting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hlinkClick r:id="rId5"/>
                        </a:rPr>
                        <a:t>TC@somewhere.com</a:t>
                      </a:r>
                      <a:endParaRPr 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518-834-1102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008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Jackson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hlinkClick r:id="rId6"/>
                        </a:rPr>
                        <a:t>TJ@somewhere.com</a:t>
                      </a:r>
                      <a:endParaRPr 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518-834-4101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5036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Eleanore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Caldera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Legal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hlinkClick r:id="rId7"/>
                        </a:rPr>
                        <a:t>EC@somewhere.com</a:t>
                      </a:r>
                      <a:endParaRPr 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518-834-3101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8608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Richard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Bandalone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Legal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hlinkClick r:id="rId8"/>
                        </a:rPr>
                        <a:t>RB@somewhere.com</a:t>
                      </a:r>
                      <a:endParaRPr 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518-834-3102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/>
                        <a:t>Is a full-time consultant to Legal on a retainer basis.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04976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3762097"/>
      </p:ext>
    </p:extLst>
  </p:cSld>
  <p:clrMapOvr>
    <a:masterClrMapping/>
  </p:clrMapOvr>
</p:sld>
</file>

<file path=ppt/theme/theme1.xml><?xml version="1.0" encoding="utf-8"?>
<a:theme xmlns:a="http://schemas.openxmlformats.org/drawingml/2006/main" name="508 Lecture">
  <a:themeElements>
    <a:clrScheme name="Custom 7">
      <a:dk1>
        <a:srgbClr val="000000"/>
      </a:dk1>
      <a:lt1>
        <a:srgbClr val="FFFFFF"/>
      </a:lt1>
      <a:dk2>
        <a:srgbClr val="000000"/>
      </a:dk2>
      <a:lt2>
        <a:srgbClr val="007FA3"/>
      </a:lt2>
      <a:accent1>
        <a:srgbClr val="3C1581"/>
      </a:accent1>
      <a:accent2>
        <a:srgbClr val="1A6C7C"/>
      </a:accent2>
      <a:accent3>
        <a:srgbClr val="CC730D"/>
      </a:accent3>
      <a:accent4>
        <a:srgbClr val="B2AA00"/>
      </a:accent4>
      <a:accent5>
        <a:srgbClr val="1B9332"/>
      </a:accent5>
      <a:accent6>
        <a:srgbClr val="7F7F7F"/>
      </a:accent6>
      <a:hlink>
        <a:srgbClr val="3C1581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7158</TotalTime>
  <Words>1854</Words>
  <Application>Microsoft Office PowerPoint</Application>
  <PresentationFormat>On-screen Show (4:3)</PresentationFormat>
  <Paragraphs>373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Noto Sans Symbols</vt:lpstr>
      <vt:lpstr>Times New Roman</vt:lpstr>
      <vt:lpstr>Verdana</vt:lpstr>
      <vt:lpstr>508 Lecture</vt:lpstr>
      <vt:lpstr>Database Processing: Fundamentals, Design, and Implementation</vt:lpstr>
      <vt:lpstr>The Relational Model</vt:lpstr>
      <vt:lpstr>Entity</vt:lpstr>
      <vt:lpstr>Relation</vt:lpstr>
      <vt:lpstr>The Domain Integrity Constraint</vt:lpstr>
      <vt:lpstr>A Sample EMPLOYEE Relation</vt:lpstr>
      <vt:lpstr>Tables That are Not Relations: Multiple Entries per Cell</vt:lpstr>
      <vt:lpstr>Tables That Are Not Relations Table with Required Row Order</vt:lpstr>
      <vt:lpstr>A Relation with Values of Varying Length</vt:lpstr>
      <vt:lpstr>Functional Dependencies</vt:lpstr>
      <vt:lpstr>Composite Determinants</vt:lpstr>
      <vt:lpstr>Functional Dependency Rules</vt:lpstr>
      <vt:lpstr>What Makes Determinant Values Unique?</vt:lpstr>
      <vt:lpstr>Keys</vt:lpstr>
      <vt:lpstr>Candidate and Primary Keys</vt:lpstr>
      <vt:lpstr>The Entity Integrity Constraint</vt:lpstr>
      <vt:lpstr>Surrogate Keys (1 of 2)</vt:lpstr>
      <vt:lpstr>Surrogate Keys (2 of 2)</vt:lpstr>
      <vt:lpstr>Foreign Keys (1 of 2)</vt:lpstr>
      <vt:lpstr>Foreign Keys (2 of 2)</vt:lpstr>
      <vt:lpstr>Foreign Key with a Referential Integrity Constraint</vt:lpstr>
      <vt:lpstr>Database Integrity</vt:lpstr>
      <vt:lpstr>Types of Modification Anomalies (Compromising Integrity Constraints)</vt:lpstr>
      <vt:lpstr>Normalization Theory</vt:lpstr>
      <vt:lpstr>Eliminating Anomalies from Functional Dependencies with BCNF</vt:lpstr>
      <vt:lpstr>Multivalued Dependencies</vt:lpstr>
      <vt:lpstr>Examples of Multivalued Dependencies</vt:lpstr>
      <vt:lpstr>Fourth Normal Form (4NF) Eliminating Multivalued Anomalies</vt:lpstr>
      <vt:lpstr>Database Processing Fundamentals, Design, and Implementation (15th Edition)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PowerPoint Template</dc:title>
  <dc:creator>Harold Wise</dc:creator>
  <cp:lastModifiedBy>roly</cp:lastModifiedBy>
  <cp:revision>151</cp:revision>
  <dcterms:modified xsi:type="dcterms:W3CDTF">2021-03-08T15:52:01Z</dcterms:modified>
</cp:coreProperties>
</file>